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9" autoAdjust="0"/>
    <p:restoredTop sz="94718" autoAdjust="0"/>
  </p:normalViewPr>
  <p:slideViewPr>
    <p:cSldViewPr>
      <p:cViewPr>
        <p:scale>
          <a:sx n="110" d="100"/>
          <a:sy n="110" d="100"/>
        </p:scale>
        <p:origin x="9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7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561D04-B41C-4938-AA43-DFC9BB564040}" type="datetimeFigureOut">
              <a:rPr lang="de-AT" smtClean="0"/>
              <a:pPr/>
              <a:t>10.06.2017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ABB437-6D50-4AF3-8EB6-9CD7171F129B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66732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C23F83-DECC-497D-96F8-E68DA063016F}" type="datetimeFigureOut">
              <a:rPr lang="de-AT" smtClean="0"/>
              <a:pPr/>
              <a:t>10.06.2017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E0B2F-FECC-4412-8371-C21B3CC0D57A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05344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E0B2F-FECC-4412-8371-C21B3CC0D57A}" type="slidenum">
              <a:rPr lang="de-AT" smtClean="0"/>
              <a:pPr/>
              <a:t>1</a:t>
            </a:fld>
            <a:endParaRPr lang="de-A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A5603-69BF-4485-89CF-D85AF2B525A4}" type="datetimeFigureOut">
              <a:rPr lang="de-DE" smtClean="0"/>
              <a:pPr/>
              <a:t>10.06.2017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6CFA4-CB1C-42A6-8627-363820BA9BD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01620887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A5603-69BF-4485-89CF-D85AF2B525A4}" type="datetimeFigureOut">
              <a:rPr lang="de-DE" smtClean="0"/>
              <a:pPr/>
              <a:t>10.06.2017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6CFA4-CB1C-42A6-8627-363820BA9BD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73861971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A5603-69BF-4485-89CF-D85AF2B525A4}" type="datetimeFigureOut">
              <a:rPr lang="de-DE" smtClean="0"/>
              <a:pPr/>
              <a:t>10.06.2017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6CFA4-CB1C-42A6-8627-363820BA9BD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5894142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A5603-69BF-4485-89CF-D85AF2B525A4}" type="datetimeFigureOut">
              <a:rPr lang="de-DE" smtClean="0"/>
              <a:pPr/>
              <a:t>10.06.2017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6CFA4-CB1C-42A6-8627-363820BA9BD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06508840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A5603-69BF-4485-89CF-D85AF2B525A4}" type="datetimeFigureOut">
              <a:rPr lang="de-DE" smtClean="0"/>
              <a:pPr/>
              <a:t>10.06.2017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6CFA4-CB1C-42A6-8627-363820BA9BD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90283963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A5603-69BF-4485-89CF-D85AF2B525A4}" type="datetimeFigureOut">
              <a:rPr lang="de-DE" smtClean="0"/>
              <a:pPr/>
              <a:t>10.06.2017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6CFA4-CB1C-42A6-8627-363820BA9BD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29059123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A5603-69BF-4485-89CF-D85AF2B525A4}" type="datetimeFigureOut">
              <a:rPr lang="de-DE" smtClean="0"/>
              <a:pPr/>
              <a:t>10.06.2017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6CFA4-CB1C-42A6-8627-363820BA9BD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63098695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A5603-69BF-4485-89CF-D85AF2B525A4}" type="datetimeFigureOut">
              <a:rPr lang="de-DE" smtClean="0"/>
              <a:pPr/>
              <a:t>10.06.2017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6CFA4-CB1C-42A6-8627-363820BA9BD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6065910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A5603-69BF-4485-89CF-D85AF2B525A4}" type="datetimeFigureOut">
              <a:rPr lang="de-DE" smtClean="0"/>
              <a:pPr/>
              <a:t>10.06.2017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6CFA4-CB1C-42A6-8627-363820BA9BD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21535149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A5603-69BF-4485-89CF-D85AF2B525A4}" type="datetimeFigureOut">
              <a:rPr lang="de-DE" smtClean="0"/>
              <a:pPr/>
              <a:t>10.06.2017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6CFA4-CB1C-42A6-8627-363820BA9BD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8795924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A5603-69BF-4485-89CF-D85AF2B525A4}" type="datetimeFigureOut">
              <a:rPr lang="de-DE" smtClean="0"/>
              <a:pPr/>
              <a:t>10.06.2017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6CFA4-CB1C-42A6-8627-363820BA9BD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8875834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A5603-69BF-4485-89CF-D85AF2B525A4}" type="datetimeFigureOut">
              <a:rPr lang="de-DE" smtClean="0"/>
              <a:pPr/>
              <a:t>10.06.2017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6CFA4-CB1C-42A6-8627-363820BA9BD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92523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851920" y="332656"/>
            <a:ext cx="1464825" cy="707886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4000" dirty="0" smtClean="0"/>
              <a:t>Politik</a:t>
            </a:r>
            <a:endParaRPr lang="de-DE" sz="4000" dirty="0"/>
          </a:p>
        </p:txBody>
      </p:sp>
      <p:sp>
        <p:nvSpPr>
          <p:cNvPr id="5" name="Textfeld 4"/>
          <p:cNvSpPr txBox="1"/>
          <p:nvPr/>
        </p:nvSpPr>
        <p:spPr>
          <a:xfrm>
            <a:off x="6609610" y="1916832"/>
            <a:ext cx="1412567" cy="707886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4000" dirty="0" smtClean="0"/>
              <a:t>Bauer</a:t>
            </a:r>
            <a:endParaRPr lang="de-DE" sz="4000" dirty="0"/>
          </a:p>
        </p:txBody>
      </p:sp>
      <p:sp>
        <p:nvSpPr>
          <p:cNvPr id="6" name="Textfeld 5"/>
          <p:cNvSpPr txBox="1"/>
          <p:nvPr/>
        </p:nvSpPr>
        <p:spPr>
          <a:xfrm>
            <a:off x="520254" y="1903344"/>
            <a:ext cx="2758319" cy="707886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4000" dirty="0" smtClean="0"/>
              <a:t>Verbraucher</a:t>
            </a:r>
            <a:endParaRPr lang="de-DE" sz="4000" dirty="0"/>
          </a:p>
        </p:txBody>
      </p:sp>
      <p:sp>
        <p:nvSpPr>
          <p:cNvPr id="7" name="Textfeld 6"/>
          <p:cNvSpPr txBox="1"/>
          <p:nvPr/>
        </p:nvSpPr>
        <p:spPr>
          <a:xfrm>
            <a:off x="5292080" y="4221088"/>
            <a:ext cx="2541208" cy="707886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4000" dirty="0" smtClean="0"/>
              <a:t>Verarbeiter</a:t>
            </a:r>
            <a:endParaRPr lang="de-DE" sz="4000" dirty="0"/>
          </a:p>
        </p:txBody>
      </p:sp>
      <p:sp>
        <p:nvSpPr>
          <p:cNvPr id="8" name="Textfeld 7"/>
          <p:cNvSpPr txBox="1"/>
          <p:nvPr/>
        </p:nvSpPr>
        <p:spPr>
          <a:xfrm>
            <a:off x="539552" y="4149080"/>
            <a:ext cx="2607125" cy="707886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 err="1" smtClean="0"/>
              <a:t>Lebensmittel</a:t>
            </a:r>
            <a:r>
              <a:rPr lang="de-DE" sz="4000" dirty="0" err="1" smtClean="0"/>
              <a:t>Handel</a:t>
            </a:r>
            <a:endParaRPr lang="de-DE" sz="4000" dirty="0"/>
          </a:p>
        </p:txBody>
      </p:sp>
      <p:sp>
        <p:nvSpPr>
          <p:cNvPr id="13" name="Textfeld 12"/>
          <p:cNvSpPr txBox="1"/>
          <p:nvPr/>
        </p:nvSpPr>
        <p:spPr>
          <a:xfrm rot="20104883">
            <a:off x="4873627" y="3213174"/>
            <a:ext cx="11816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/>
              <a:t>Preisdrücker </a:t>
            </a:r>
            <a:r>
              <a:rPr lang="de-DE" sz="1100" dirty="0" smtClean="0"/>
              <a:t>!</a:t>
            </a:r>
            <a:endParaRPr lang="de-DE" sz="1100" dirty="0"/>
          </a:p>
        </p:txBody>
      </p:sp>
      <p:sp>
        <p:nvSpPr>
          <p:cNvPr id="14" name="Textfeld 13"/>
          <p:cNvSpPr txBox="1"/>
          <p:nvPr/>
        </p:nvSpPr>
        <p:spPr>
          <a:xfrm rot="19896062">
            <a:off x="2158170" y="1183909"/>
            <a:ext cx="18406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/>
              <a:t>Warum tun die nichts?</a:t>
            </a:r>
            <a:endParaRPr lang="de-DE" sz="1400" dirty="0"/>
          </a:p>
        </p:txBody>
      </p:sp>
      <p:cxnSp>
        <p:nvCxnSpPr>
          <p:cNvPr id="16" name="Gerade Verbindung mit Pfeil 15"/>
          <p:cNvCxnSpPr/>
          <p:nvPr/>
        </p:nvCxnSpPr>
        <p:spPr>
          <a:xfrm flipH="1">
            <a:off x="3131840" y="2636912"/>
            <a:ext cx="3456384" cy="1512168"/>
          </a:xfrm>
          <a:prstGeom prst="straightConnector1">
            <a:avLst/>
          </a:prstGeom>
          <a:ln w="2222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>
            <a:endCxn id="4" idx="1"/>
          </p:cNvCxnSpPr>
          <p:nvPr/>
        </p:nvCxnSpPr>
        <p:spPr>
          <a:xfrm flipV="1">
            <a:off x="1619672" y="686599"/>
            <a:ext cx="2232248" cy="1164397"/>
          </a:xfrm>
          <a:prstGeom prst="straightConnector1">
            <a:avLst/>
          </a:prstGeom>
          <a:ln w="2222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/>
          <p:cNvCxnSpPr/>
          <p:nvPr/>
        </p:nvCxnSpPr>
        <p:spPr>
          <a:xfrm flipH="1">
            <a:off x="1115616" y="332656"/>
            <a:ext cx="2768168" cy="1512168"/>
          </a:xfrm>
          <a:prstGeom prst="straightConnector1">
            <a:avLst/>
          </a:prstGeom>
          <a:ln w="222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feld 20"/>
          <p:cNvSpPr txBox="1"/>
          <p:nvPr/>
        </p:nvSpPr>
        <p:spPr>
          <a:xfrm rot="19835305">
            <a:off x="1417717" y="749520"/>
            <a:ext cx="20717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/>
              <a:t>Der mündige Verbraucher</a:t>
            </a:r>
            <a:endParaRPr lang="de-DE" sz="1400" dirty="0"/>
          </a:p>
        </p:txBody>
      </p:sp>
      <p:sp>
        <p:nvSpPr>
          <p:cNvPr id="23" name="Textfeld 22"/>
          <p:cNvSpPr txBox="1"/>
          <p:nvPr/>
        </p:nvSpPr>
        <p:spPr>
          <a:xfrm rot="5400000">
            <a:off x="1125198" y="3059378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/>
              <a:t>Der Konsument </a:t>
            </a:r>
          </a:p>
          <a:p>
            <a:pPr algn="ctr"/>
            <a:r>
              <a:rPr lang="de-DE" sz="1400" dirty="0" smtClean="0"/>
              <a:t>entscheidet</a:t>
            </a:r>
            <a:endParaRPr lang="de-DE" sz="1400" dirty="0"/>
          </a:p>
        </p:txBody>
      </p:sp>
      <p:cxnSp>
        <p:nvCxnSpPr>
          <p:cNvPr id="25" name="Gerade Verbindung mit Pfeil 24"/>
          <p:cNvCxnSpPr/>
          <p:nvPr/>
        </p:nvCxnSpPr>
        <p:spPr>
          <a:xfrm flipV="1">
            <a:off x="1619672" y="2564904"/>
            <a:ext cx="1" cy="1584175"/>
          </a:xfrm>
          <a:prstGeom prst="straightConnector1">
            <a:avLst/>
          </a:prstGeom>
          <a:ln w="222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feld 25"/>
          <p:cNvSpPr txBox="1"/>
          <p:nvPr/>
        </p:nvSpPr>
        <p:spPr>
          <a:xfrm>
            <a:off x="3419872" y="2276872"/>
            <a:ext cx="31014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/>
              <a:t>Artgerecht, kein Nitrat, keine Pestizide…</a:t>
            </a:r>
            <a:endParaRPr lang="de-DE" sz="1400" dirty="0"/>
          </a:p>
        </p:txBody>
      </p:sp>
      <p:cxnSp>
        <p:nvCxnSpPr>
          <p:cNvPr id="28" name="Gerade Verbindung mit Pfeil 27"/>
          <p:cNvCxnSpPr>
            <a:stCxn id="6" idx="3"/>
            <a:endCxn id="5" idx="1"/>
          </p:cNvCxnSpPr>
          <p:nvPr/>
        </p:nvCxnSpPr>
        <p:spPr>
          <a:xfrm>
            <a:off x="3278573" y="2257287"/>
            <a:ext cx="3331037" cy="13488"/>
          </a:xfrm>
          <a:prstGeom prst="straightConnector1">
            <a:avLst/>
          </a:prstGeom>
          <a:ln w="2222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feld 30"/>
          <p:cNvSpPr txBox="1"/>
          <p:nvPr/>
        </p:nvSpPr>
        <p:spPr>
          <a:xfrm rot="1836056">
            <a:off x="5612209" y="776779"/>
            <a:ext cx="22825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/>
              <a:t>Stabile Rahmenbedingungen</a:t>
            </a:r>
            <a:endParaRPr lang="de-DE" sz="1400" dirty="0" smtClean="0"/>
          </a:p>
        </p:txBody>
      </p:sp>
      <p:sp>
        <p:nvSpPr>
          <p:cNvPr id="32" name="Textfeld 31"/>
          <p:cNvSpPr txBox="1"/>
          <p:nvPr/>
        </p:nvSpPr>
        <p:spPr>
          <a:xfrm rot="1813163">
            <a:off x="5241512" y="1137415"/>
            <a:ext cx="16223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/>
              <a:t>Gesetze, Richtlinien</a:t>
            </a:r>
          </a:p>
          <a:p>
            <a:pPr algn="ctr"/>
            <a:r>
              <a:rPr lang="de-DE" sz="1400" dirty="0" smtClean="0"/>
              <a:t>Verordnungen</a:t>
            </a:r>
          </a:p>
        </p:txBody>
      </p:sp>
      <p:sp>
        <p:nvSpPr>
          <p:cNvPr id="35" name="Textfeld 34"/>
          <p:cNvSpPr txBox="1"/>
          <p:nvPr/>
        </p:nvSpPr>
        <p:spPr>
          <a:xfrm>
            <a:off x="4932040" y="1844824"/>
            <a:ext cx="14189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/>
              <a:t>Der will nur billig</a:t>
            </a:r>
            <a:endParaRPr lang="de-DE" sz="1400" dirty="0"/>
          </a:p>
        </p:txBody>
      </p:sp>
      <p:cxnSp>
        <p:nvCxnSpPr>
          <p:cNvPr id="37" name="Gerade Verbindung mit Pfeil 36"/>
          <p:cNvCxnSpPr/>
          <p:nvPr/>
        </p:nvCxnSpPr>
        <p:spPr>
          <a:xfrm flipH="1">
            <a:off x="3278573" y="2132856"/>
            <a:ext cx="3309651" cy="0"/>
          </a:xfrm>
          <a:prstGeom prst="straightConnector1">
            <a:avLst/>
          </a:prstGeom>
          <a:ln w="222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feld 38"/>
          <p:cNvSpPr txBox="1"/>
          <p:nvPr/>
        </p:nvSpPr>
        <p:spPr>
          <a:xfrm>
            <a:off x="3559193" y="4095960"/>
            <a:ext cx="11928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/>
              <a:t>Preisdrücker !</a:t>
            </a:r>
            <a:endParaRPr lang="de-DE" sz="1400" dirty="0"/>
          </a:p>
        </p:txBody>
      </p:sp>
      <p:cxnSp>
        <p:nvCxnSpPr>
          <p:cNvPr id="40" name="Gerade Verbindung mit Pfeil 39"/>
          <p:cNvCxnSpPr/>
          <p:nvPr/>
        </p:nvCxnSpPr>
        <p:spPr>
          <a:xfrm flipH="1">
            <a:off x="3131840" y="4365104"/>
            <a:ext cx="2160240" cy="0"/>
          </a:xfrm>
          <a:prstGeom prst="straightConnector1">
            <a:avLst/>
          </a:prstGeom>
          <a:ln w="222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mit Pfeil 41"/>
          <p:cNvCxnSpPr>
            <a:endCxn id="7" idx="1"/>
          </p:cNvCxnSpPr>
          <p:nvPr/>
        </p:nvCxnSpPr>
        <p:spPr>
          <a:xfrm flipV="1">
            <a:off x="3203848" y="4575031"/>
            <a:ext cx="2088232" cy="6097"/>
          </a:xfrm>
          <a:prstGeom prst="straightConnector1">
            <a:avLst/>
          </a:prstGeom>
          <a:ln w="2222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feld 44"/>
          <p:cNvSpPr txBox="1"/>
          <p:nvPr/>
        </p:nvSpPr>
        <p:spPr>
          <a:xfrm>
            <a:off x="3385434" y="4581128"/>
            <a:ext cx="17281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/>
              <a:t>Anforderung erfüllen</a:t>
            </a:r>
          </a:p>
          <a:p>
            <a:pPr algn="ctr"/>
            <a:r>
              <a:rPr lang="de-DE" sz="1400" dirty="0"/>
              <a:t>s</a:t>
            </a:r>
            <a:r>
              <a:rPr lang="de-DE" sz="1400" dirty="0" smtClean="0"/>
              <a:t>onst Auslistung</a:t>
            </a:r>
            <a:endParaRPr lang="de-DE" sz="1400" dirty="0"/>
          </a:p>
        </p:txBody>
      </p:sp>
      <p:sp>
        <p:nvSpPr>
          <p:cNvPr id="46" name="Textfeld 45"/>
          <p:cNvSpPr txBox="1"/>
          <p:nvPr/>
        </p:nvSpPr>
        <p:spPr>
          <a:xfrm rot="18358875">
            <a:off x="6156580" y="3310003"/>
            <a:ext cx="19984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Kundenwünsche erfüllen</a:t>
            </a:r>
            <a:endParaRPr lang="de-DE" sz="1400" dirty="0"/>
          </a:p>
        </p:txBody>
      </p:sp>
      <p:cxnSp>
        <p:nvCxnSpPr>
          <p:cNvPr id="47" name="Gerade Verbindung mit Pfeil 46"/>
          <p:cNvCxnSpPr/>
          <p:nvPr/>
        </p:nvCxnSpPr>
        <p:spPr>
          <a:xfrm flipV="1">
            <a:off x="6372200" y="2636912"/>
            <a:ext cx="1152128" cy="1584177"/>
          </a:xfrm>
          <a:prstGeom prst="straightConnector1">
            <a:avLst/>
          </a:prstGeom>
          <a:ln w="222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mit Pfeil 49"/>
          <p:cNvCxnSpPr/>
          <p:nvPr/>
        </p:nvCxnSpPr>
        <p:spPr>
          <a:xfrm flipH="1">
            <a:off x="6012160" y="2636912"/>
            <a:ext cx="1224136" cy="1584176"/>
          </a:xfrm>
          <a:prstGeom prst="straightConnector1">
            <a:avLst/>
          </a:prstGeom>
          <a:ln w="2222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feld 51"/>
          <p:cNvSpPr txBox="1"/>
          <p:nvPr/>
        </p:nvSpPr>
        <p:spPr>
          <a:xfrm rot="18419021">
            <a:off x="5798100" y="3178883"/>
            <a:ext cx="13301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Faire Bezahlung</a:t>
            </a:r>
            <a:endParaRPr lang="de-DE" sz="1400" dirty="0"/>
          </a:p>
        </p:txBody>
      </p:sp>
      <p:cxnSp>
        <p:nvCxnSpPr>
          <p:cNvPr id="54" name="Gerade Verbindung mit Pfeil 53"/>
          <p:cNvCxnSpPr/>
          <p:nvPr/>
        </p:nvCxnSpPr>
        <p:spPr>
          <a:xfrm flipV="1">
            <a:off x="2915816" y="2564904"/>
            <a:ext cx="3672408" cy="1577986"/>
          </a:xfrm>
          <a:prstGeom prst="straightConnector1">
            <a:avLst/>
          </a:prstGeom>
          <a:ln w="222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feld 55"/>
          <p:cNvSpPr txBox="1"/>
          <p:nvPr/>
        </p:nvSpPr>
        <p:spPr>
          <a:xfrm rot="20236952">
            <a:off x="3101643" y="3430052"/>
            <a:ext cx="13613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/>
              <a:t>Ich will Regional</a:t>
            </a:r>
            <a:endParaRPr lang="de-DE" sz="1400" dirty="0"/>
          </a:p>
        </p:txBody>
      </p:sp>
      <p:sp>
        <p:nvSpPr>
          <p:cNvPr id="57" name="Textfeld 56"/>
          <p:cNvSpPr txBox="1"/>
          <p:nvPr/>
        </p:nvSpPr>
        <p:spPr>
          <a:xfrm>
            <a:off x="3332233" y="6066874"/>
            <a:ext cx="3028393" cy="707886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4000" dirty="0" smtClean="0"/>
              <a:t>Medien, NGO</a:t>
            </a:r>
            <a:endParaRPr lang="de-DE" sz="4000" dirty="0"/>
          </a:p>
        </p:txBody>
      </p:sp>
      <p:sp>
        <p:nvSpPr>
          <p:cNvPr id="59" name="Textfeld 58"/>
          <p:cNvSpPr txBox="1"/>
          <p:nvPr/>
        </p:nvSpPr>
        <p:spPr>
          <a:xfrm rot="17889803">
            <a:off x="5754546" y="5420121"/>
            <a:ext cx="9441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Ausbeuter</a:t>
            </a:r>
            <a:endParaRPr lang="de-DE" sz="1400" dirty="0"/>
          </a:p>
        </p:txBody>
      </p:sp>
      <p:sp>
        <p:nvSpPr>
          <p:cNvPr id="60" name="Textfeld 59"/>
          <p:cNvSpPr txBox="1"/>
          <p:nvPr/>
        </p:nvSpPr>
        <p:spPr>
          <a:xfrm rot="5400000">
            <a:off x="7889265" y="3943910"/>
            <a:ext cx="22016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/>
              <a:t>Tierquäler, </a:t>
            </a:r>
            <a:r>
              <a:rPr lang="de-DE" sz="1400" dirty="0" err="1" smtClean="0"/>
              <a:t>Umweltvergifter</a:t>
            </a:r>
            <a:endParaRPr lang="de-DE" sz="1400" dirty="0"/>
          </a:p>
        </p:txBody>
      </p:sp>
      <p:cxnSp>
        <p:nvCxnSpPr>
          <p:cNvPr id="62" name="Gerade Verbindung mit Pfeil 61"/>
          <p:cNvCxnSpPr/>
          <p:nvPr/>
        </p:nvCxnSpPr>
        <p:spPr>
          <a:xfrm flipV="1">
            <a:off x="6156176" y="4941168"/>
            <a:ext cx="586719" cy="1097620"/>
          </a:xfrm>
          <a:prstGeom prst="straightConnector1">
            <a:avLst/>
          </a:prstGeom>
          <a:ln w="22225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feld 64"/>
          <p:cNvSpPr txBox="1"/>
          <p:nvPr/>
        </p:nvSpPr>
        <p:spPr>
          <a:xfrm>
            <a:off x="4860032" y="5589240"/>
            <a:ext cx="8204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/>
              <a:t>Versager</a:t>
            </a:r>
            <a:endParaRPr lang="de-DE" sz="1400" dirty="0"/>
          </a:p>
        </p:txBody>
      </p:sp>
      <p:cxnSp>
        <p:nvCxnSpPr>
          <p:cNvPr id="67" name="Gerade Verbindung mit Pfeil 66"/>
          <p:cNvCxnSpPr/>
          <p:nvPr/>
        </p:nvCxnSpPr>
        <p:spPr>
          <a:xfrm flipV="1">
            <a:off x="4774422" y="980728"/>
            <a:ext cx="13602" cy="5086146"/>
          </a:xfrm>
          <a:prstGeom prst="straightConnector1">
            <a:avLst/>
          </a:prstGeom>
          <a:ln w="222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feld 70"/>
          <p:cNvSpPr txBox="1"/>
          <p:nvPr/>
        </p:nvSpPr>
        <p:spPr>
          <a:xfrm rot="2776324">
            <a:off x="1480672" y="5503741"/>
            <a:ext cx="20871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/>
              <a:t>Ausbeuter, Mogelpackung</a:t>
            </a:r>
            <a:endParaRPr lang="de-DE" sz="1400" dirty="0"/>
          </a:p>
        </p:txBody>
      </p:sp>
      <p:cxnSp>
        <p:nvCxnSpPr>
          <p:cNvPr id="72" name="Gerade Verbindung mit Pfeil 71"/>
          <p:cNvCxnSpPr/>
          <p:nvPr/>
        </p:nvCxnSpPr>
        <p:spPr>
          <a:xfrm flipH="1" flipV="1">
            <a:off x="1979712" y="4869160"/>
            <a:ext cx="1368152" cy="1440160"/>
          </a:xfrm>
          <a:prstGeom prst="straightConnector1">
            <a:avLst/>
          </a:prstGeom>
          <a:ln w="222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feld 79"/>
          <p:cNvSpPr txBox="1"/>
          <p:nvPr/>
        </p:nvSpPr>
        <p:spPr>
          <a:xfrm rot="16200000">
            <a:off x="-449641" y="3302578"/>
            <a:ext cx="120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Leidtragender</a:t>
            </a:r>
            <a:endParaRPr lang="de-DE" sz="1400" dirty="0"/>
          </a:p>
        </p:txBody>
      </p:sp>
      <p:cxnSp>
        <p:nvCxnSpPr>
          <p:cNvPr id="81" name="Gerade Verbindung mit Pfeil 80"/>
          <p:cNvCxnSpPr>
            <a:stCxn id="4" idx="2"/>
          </p:cNvCxnSpPr>
          <p:nvPr/>
        </p:nvCxnSpPr>
        <p:spPr>
          <a:xfrm flipH="1">
            <a:off x="4572000" y="1040542"/>
            <a:ext cx="12333" cy="5052754"/>
          </a:xfrm>
          <a:prstGeom prst="straightConnector1">
            <a:avLst/>
          </a:prstGeom>
          <a:ln w="222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feld 83"/>
          <p:cNvSpPr txBox="1"/>
          <p:nvPr/>
        </p:nvSpPr>
        <p:spPr>
          <a:xfrm>
            <a:off x="3502303" y="5455737"/>
            <a:ext cx="11297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/>
              <a:t>Unfaire</a:t>
            </a:r>
          </a:p>
          <a:p>
            <a:pPr algn="ctr"/>
            <a:r>
              <a:rPr lang="de-DE" sz="1400" dirty="0" smtClean="0"/>
              <a:t>Panikmacher</a:t>
            </a:r>
            <a:endParaRPr lang="de-DE" sz="1400" dirty="0"/>
          </a:p>
        </p:txBody>
      </p:sp>
      <p:cxnSp>
        <p:nvCxnSpPr>
          <p:cNvPr id="92" name="Gerade Verbindung mit Pfeil 91"/>
          <p:cNvCxnSpPr/>
          <p:nvPr/>
        </p:nvCxnSpPr>
        <p:spPr>
          <a:xfrm flipH="1" flipV="1">
            <a:off x="5292080" y="332656"/>
            <a:ext cx="2736304" cy="1584176"/>
          </a:xfrm>
          <a:prstGeom prst="straightConnector1">
            <a:avLst/>
          </a:prstGeom>
          <a:ln w="222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Gerade Verbindung mit Pfeil 93"/>
          <p:cNvCxnSpPr>
            <a:stCxn id="4" idx="3"/>
            <a:endCxn id="5" idx="0"/>
          </p:cNvCxnSpPr>
          <p:nvPr/>
        </p:nvCxnSpPr>
        <p:spPr>
          <a:xfrm>
            <a:off x="5316745" y="686599"/>
            <a:ext cx="1999149" cy="1230233"/>
          </a:xfrm>
          <a:prstGeom prst="straightConnector1">
            <a:avLst/>
          </a:prstGeom>
          <a:ln w="2222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Gewinkelte Verbindung 116"/>
          <p:cNvCxnSpPr/>
          <p:nvPr/>
        </p:nvCxnSpPr>
        <p:spPr>
          <a:xfrm flipV="1">
            <a:off x="6300192" y="2348880"/>
            <a:ext cx="1661551" cy="4150042"/>
          </a:xfrm>
          <a:prstGeom prst="bentConnector3">
            <a:avLst>
              <a:gd name="adj1" fmla="val 148779"/>
            </a:avLst>
          </a:prstGeom>
          <a:ln w="2222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feld 124"/>
          <p:cNvSpPr txBox="1"/>
          <p:nvPr/>
        </p:nvSpPr>
        <p:spPr>
          <a:xfrm rot="5400000">
            <a:off x="6538280" y="4175212"/>
            <a:ext cx="36724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/>
              <a:t>Einseitige Propaganda, Lügner,  </a:t>
            </a:r>
            <a:r>
              <a:rPr lang="de-DE" sz="1400" dirty="0" err="1" smtClean="0"/>
              <a:t>Skandalisierer</a:t>
            </a:r>
            <a:endParaRPr lang="de-DE" sz="1400" dirty="0"/>
          </a:p>
        </p:txBody>
      </p:sp>
      <p:cxnSp>
        <p:nvCxnSpPr>
          <p:cNvPr id="161" name="Form 160"/>
          <p:cNvCxnSpPr/>
          <p:nvPr/>
        </p:nvCxnSpPr>
        <p:spPr>
          <a:xfrm rot="16200000" flipV="1">
            <a:off x="-363596" y="3036005"/>
            <a:ext cx="4470593" cy="2808312"/>
          </a:xfrm>
          <a:prstGeom prst="bentConnector4">
            <a:avLst>
              <a:gd name="adj1" fmla="val 1725"/>
              <a:gd name="adj2" fmla="val 108140"/>
            </a:avLst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Gewinkelte Verbindung 167"/>
          <p:cNvCxnSpPr/>
          <p:nvPr/>
        </p:nvCxnSpPr>
        <p:spPr>
          <a:xfrm rot="10800000">
            <a:off x="611560" y="2276872"/>
            <a:ext cx="2792681" cy="4222050"/>
          </a:xfrm>
          <a:prstGeom prst="bentConnector3">
            <a:avLst>
              <a:gd name="adj1" fmla="val 108186"/>
            </a:avLst>
          </a:prstGeom>
          <a:ln w="22225">
            <a:solidFill>
              <a:srgbClr val="FF0000"/>
            </a:solidFill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Textfeld 168"/>
          <p:cNvSpPr txBox="1"/>
          <p:nvPr/>
        </p:nvSpPr>
        <p:spPr>
          <a:xfrm>
            <a:off x="539552" y="6165304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err="1" smtClean="0"/>
              <a:t>Fake</a:t>
            </a:r>
            <a:r>
              <a:rPr lang="de-DE" sz="1400" dirty="0" smtClean="0"/>
              <a:t> News, Spendenkeiler</a:t>
            </a:r>
            <a:endParaRPr lang="de-DE" sz="1400" dirty="0"/>
          </a:p>
        </p:txBody>
      </p:sp>
      <p:cxnSp>
        <p:nvCxnSpPr>
          <p:cNvPr id="173" name="Gerade Verbindung mit Pfeil 172"/>
          <p:cNvCxnSpPr/>
          <p:nvPr/>
        </p:nvCxnSpPr>
        <p:spPr>
          <a:xfrm>
            <a:off x="1403648" y="2564904"/>
            <a:ext cx="0" cy="1584176"/>
          </a:xfrm>
          <a:prstGeom prst="straightConnector1">
            <a:avLst/>
          </a:prstGeom>
          <a:ln w="2222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Textfeld 174"/>
          <p:cNvSpPr txBox="1"/>
          <p:nvPr/>
        </p:nvSpPr>
        <p:spPr>
          <a:xfrm rot="5400000">
            <a:off x="333110" y="3059378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/>
              <a:t>Will alles und jederzeit </a:t>
            </a:r>
            <a:endParaRPr lang="de-DE" sz="1400" dirty="0"/>
          </a:p>
        </p:txBody>
      </p:sp>
      <p:cxnSp>
        <p:nvCxnSpPr>
          <p:cNvPr id="183" name="Form 182"/>
          <p:cNvCxnSpPr>
            <a:stCxn id="5" idx="3"/>
            <a:endCxn id="57" idx="3"/>
          </p:cNvCxnSpPr>
          <p:nvPr/>
        </p:nvCxnSpPr>
        <p:spPr>
          <a:xfrm flipH="1">
            <a:off x="6360626" y="2270775"/>
            <a:ext cx="1661551" cy="4150042"/>
          </a:xfrm>
          <a:prstGeom prst="bentConnector3">
            <a:avLst>
              <a:gd name="adj1" fmla="val -30435"/>
            </a:avLst>
          </a:prstGeom>
          <a:ln w="222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073323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2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9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9000"/>
                            </p:stCondLst>
                            <p:childTnLst>
                              <p:par>
                                <p:cTn id="27" presetID="7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4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8000"/>
                            </p:stCondLst>
                            <p:childTnLst>
                              <p:par>
                                <p:cTn id="42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4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4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20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400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9000"/>
                            </p:stCondLst>
                            <p:childTnLst>
                              <p:par>
                                <p:cTn id="57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3000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7000"/>
                            </p:stCondLst>
                            <p:childTnLst>
                              <p:par>
                                <p:cTn id="67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1000"/>
                            </p:stCondLst>
                            <p:childTnLst>
                              <p:par>
                                <p:cTn id="72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6000"/>
                            </p:stCondLst>
                            <p:childTnLst>
                              <p:par>
                                <p:cTn id="77" presetID="7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9000"/>
                            </p:stCondLst>
                            <p:childTnLst>
                              <p:par>
                                <p:cTn id="8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1750"/>
                            </p:stCondLst>
                            <p:childTnLst>
                              <p:par>
                                <p:cTn id="87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4750"/>
                            </p:stCondLst>
                            <p:childTnLst>
                              <p:par>
                                <p:cTn id="9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7750"/>
                            </p:stCondLst>
                            <p:childTnLst>
                              <p:par>
                                <p:cTn id="97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61750"/>
                            </p:stCondLst>
                            <p:childTnLst>
                              <p:par>
                                <p:cTn id="10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3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3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64750"/>
                            </p:stCondLst>
                            <p:childTnLst>
                              <p:par>
                                <p:cTn id="107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68750"/>
                            </p:stCondLst>
                            <p:childTnLst>
                              <p:par>
                                <p:cTn id="112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73750"/>
                            </p:stCondLst>
                            <p:childTnLst>
                              <p:par>
                                <p:cTn id="117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76750"/>
                            </p:stCondLst>
                            <p:childTnLst>
                              <p:par>
                                <p:cTn id="122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79750"/>
                            </p:stCondLst>
                            <p:childTnLst>
                              <p:par>
                                <p:cTn id="127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82750"/>
                            </p:stCondLst>
                            <p:childTnLst>
                              <p:par>
                                <p:cTn id="132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85750"/>
                            </p:stCondLst>
                            <p:childTnLst>
                              <p:par>
                                <p:cTn id="137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88750"/>
                            </p:stCondLst>
                            <p:childTnLst>
                              <p:par>
                                <p:cTn id="142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3" grpId="0"/>
      <p:bldP spid="14" grpId="0"/>
      <p:bldP spid="21" grpId="0"/>
      <p:bldP spid="23" grpId="0"/>
      <p:bldP spid="26" grpId="0"/>
      <p:bldP spid="31" grpId="0"/>
      <p:bldP spid="32" grpId="0"/>
      <p:bldP spid="35" grpId="0"/>
      <p:bldP spid="45" grpId="0"/>
      <p:bldP spid="46" grpId="0"/>
      <p:bldP spid="52" grpId="0"/>
      <p:bldP spid="56" grpId="0"/>
      <p:bldP spid="57" grpId="0" animBg="1"/>
      <p:bldP spid="59" grpId="0"/>
      <p:bldP spid="60" grpId="0"/>
      <p:bldP spid="65" grpId="0"/>
      <p:bldP spid="71" grpId="0"/>
      <p:bldP spid="80" grpId="0"/>
      <p:bldP spid="84" grpId="0"/>
      <p:bldP spid="125" grpId="0"/>
      <p:bldP spid="169" grpId="0"/>
      <p:bldP spid="175" grpId="0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</Words>
  <Application>Microsoft Office PowerPoint</Application>
  <PresentationFormat>Bildschirmpräsentation (4:3)</PresentationFormat>
  <Paragraphs>33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PC</dc:creator>
  <cp:lastModifiedBy>PC</cp:lastModifiedBy>
  <cp:revision>40</cp:revision>
  <cp:lastPrinted>2017-06-09T18:41:45Z</cp:lastPrinted>
  <dcterms:created xsi:type="dcterms:W3CDTF">2017-06-09T17:55:27Z</dcterms:created>
  <dcterms:modified xsi:type="dcterms:W3CDTF">2017-06-10T18:59:33Z</dcterms:modified>
</cp:coreProperties>
</file>